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5" r:id="rId3"/>
    <p:sldId id="294" r:id="rId4"/>
    <p:sldId id="286" r:id="rId5"/>
    <p:sldId id="291" r:id="rId6"/>
    <p:sldId id="292" r:id="rId7"/>
    <p:sldId id="293" r:id="rId8"/>
    <p:sldId id="258" r:id="rId9"/>
    <p:sldId id="260" r:id="rId10"/>
    <p:sldId id="262" r:id="rId11"/>
    <p:sldId id="263" r:id="rId12"/>
    <p:sldId id="261" r:id="rId13"/>
    <p:sldId id="265" r:id="rId14"/>
    <p:sldId id="264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301" r:id="rId30"/>
    <p:sldId id="302" r:id="rId31"/>
    <p:sldId id="295" r:id="rId32"/>
    <p:sldId id="287" r:id="rId33"/>
    <p:sldId id="296" r:id="rId34"/>
    <p:sldId id="288" r:id="rId35"/>
    <p:sldId id="297" r:id="rId36"/>
    <p:sldId id="289" r:id="rId37"/>
    <p:sldId id="298" r:id="rId38"/>
    <p:sldId id="290" r:id="rId39"/>
    <p:sldId id="29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7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841D9-1569-485E-A7EC-424C31D25A75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58823-5715-40E8-8A4F-D88C22030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3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AC1A-3532-4F99-A42E-866C50C82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15B21F-1644-4C41-A5B3-7763289C4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2DAFD-C493-437C-998F-49B66E10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F8FD-A80A-40A8-A619-0BD90842F05F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28CAC-E99D-43DD-B8A0-F2134B0B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DC6B1-9651-4C6D-93C2-CA1B4E68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FDB4-7175-43B6-B3E0-F2BD5898A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D9FEA-4871-4AB2-86B3-8B981005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6EE63-B272-4169-80FE-16F9DD085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A171F-B8C6-482B-89E2-596A2C99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F8FD-A80A-40A8-A619-0BD90842F05F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8A5FC-57AF-42DD-9A2B-B9F388F5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2ED88-DA32-4D3F-A60E-81E8C55C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FDB4-7175-43B6-B3E0-F2BD5898A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7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5B9837-CB09-4133-A623-8906FF807F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6815D-D4E1-44E3-8359-B66875877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8D6D3-CD9C-4E14-B045-75EF8F5A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F8FD-A80A-40A8-A619-0BD90842F05F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BF28-E47E-48B8-847E-77D4B330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9AE38-9AEC-4414-8A99-AD4BCF04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FDB4-7175-43B6-B3E0-F2BD5898A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8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8CA44-5108-4ED2-8077-D6ED69C4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7E7D9-5E8C-4D76-BCAB-DFB6B1A1F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193A6-BBE2-4F93-ACC8-9F5A26F0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F8FD-A80A-40A8-A619-0BD90842F05F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DA3A2-5760-4894-B5A9-32C46BD9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38A97-1E3F-4C05-93D8-F01DC56F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FDB4-7175-43B6-B3E0-F2BD5898A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DA5C-3E92-4DFD-9C6B-5768DF1DA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54ADC-6708-49BC-A94C-030BDF447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D0DAC-2E45-4345-90C9-7F2AEA22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F8FD-A80A-40A8-A619-0BD90842F05F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99E1C-B4B6-45BC-9767-608C7C17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5EDEC-9C97-44F9-8D79-1806AB86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FDB4-7175-43B6-B3E0-F2BD5898A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5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1625-FE1C-4B7B-A6BC-5D907B9D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9A662-FB3C-4E6F-9941-DDB467A51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731ED-3BC0-4272-B181-DD2AC759E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C17CD-0435-47F1-AA3F-8481CAD16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F8FD-A80A-40A8-A619-0BD90842F05F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2C2A5-1115-4FD5-969D-CB79DC3C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5181D-E3B7-4DEE-872E-F38C02B4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FDB4-7175-43B6-B3E0-F2BD5898A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256A-0826-4032-A5BC-450A7336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5423A-37D9-4183-AA43-00C3F84AC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FC3DC-69B0-4170-AFAB-3859E1385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9B5C7-B4F6-4097-8F1B-7E5549ECD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29FDA0-9B74-44DD-ABB7-39C00D1AA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3125B9-AC1B-48FA-BF05-782629CC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F8FD-A80A-40A8-A619-0BD90842F05F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895045-69BA-42A5-87B1-B673F713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2A3F3-43D5-4224-A646-56DC28AA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FDB4-7175-43B6-B3E0-F2BD5898A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5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C96D-5306-4373-98A8-4B0B49793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C5797-D77F-41CF-965E-5B17CBAFC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F8FD-A80A-40A8-A619-0BD90842F05F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CD23D-FB0B-48C6-8B56-2BDF0E77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9AB89-FCC2-4D31-AEBC-0667DAE8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FDB4-7175-43B6-B3E0-F2BD5898A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0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3EF3E-C25E-4FB3-A313-2532D61B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F8FD-A80A-40A8-A619-0BD90842F05F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CB2721-2B9E-45C4-8A27-D7B01CCD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723FD-1FFF-4EB1-88F6-5101AA36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FDB4-7175-43B6-B3E0-F2BD5898A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5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36E1-95F3-40EA-AD1F-6C8EB6F8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C671-A1A7-4330-983B-68A5028BC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45254-5A37-4914-BE56-BECF52F7A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4378E-C798-4683-A176-8F82458B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F8FD-A80A-40A8-A619-0BD90842F05F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80355-3C83-47BC-B544-9E22D283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2ECBF-1D6D-4E78-94AF-A1DFBE1D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FDB4-7175-43B6-B3E0-F2BD5898A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7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3E63-0A80-4208-B9D5-A13F60B41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EC3C70-A702-4A6D-8108-3E80774FB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4B6BB-5A87-496B-B066-DF7DCF948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D5CCF-15A9-427C-BE8A-0739BF53F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F8FD-A80A-40A8-A619-0BD90842F05F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3370A-E524-4E80-A416-7E3047E8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0A90B-F3B3-4C60-8F85-B5BEA872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FDB4-7175-43B6-B3E0-F2BD5898A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5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CDD3D-7E22-452B-9963-EEA02D0B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CD45F-A41A-4928-88F1-F78D4A47D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A760F-215E-431A-9906-8FB0AF9F8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F8FD-A80A-40A8-A619-0BD90842F05F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40A5F-A9A5-4A3D-8110-ED5AE9696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7AFC8-DB00-40C5-BD67-D053D35B7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3FDB4-7175-43B6-B3E0-F2BD5898A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4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9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9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9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9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39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39.png"/><Relationship Id="rId4" Type="http://schemas.openxmlformats.org/officeDocument/2006/relationships/hyperlink" Target="https://www.geogebra.org/m/yVYw4jv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lumbiafpop.wordpress.com/author/columbiafpop/" TargetMode="External"/><Relationship Id="rId5" Type="http://schemas.openxmlformats.org/officeDocument/2006/relationships/hyperlink" Target="https://columbiafpop.wordpress.com/2016/02/26/school-food-japan-and-the-united-states/" TargetMode="Externa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recipe.rakuten.co.jp/category/19-464/" TargetMode="External"/><Relationship Id="rId13" Type="http://schemas.openxmlformats.org/officeDocument/2006/relationships/hyperlink" Target="https://recipe.rakuten.co.jp/word/%E9%B6%8F%E3%82%AC%E3%83%A9%E3%82%B9%E3%83%BC%E3%83%97%E3%81%AE%E7%B4%A0/" TargetMode="External"/><Relationship Id="rId3" Type="http://schemas.openxmlformats.org/officeDocument/2006/relationships/hyperlink" Target="https://recipe.rakuten.co.jp/category/10-276-830/" TargetMode="External"/><Relationship Id="rId7" Type="http://schemas.openxmlformats.org/officeDocument/2006/relationships/hyperlink" Target="https://recipe.rakuten.co.jp/category/12-99/" TargetMode="External"/><Relationship Id="rId12" Type="http://schemas.openxmlformats.org/officeDocument/2006/relationships/hyperlink" Target="https://recipe.rakuten.co.jp/word/%E3%83%88%E3%83%9E%E3%83%88%E3%82%B1%E3%83%81%E3%83%A3%E3%83%83%E3%83%97/" TargetMode="External"/><Relationship Id="rId17" Type="http://schemas.openxmlformats.org/officeDocument/2006/relationships/image" Target="../media/image53.jpeg"/><Relationship Id="rId2" Type="http://schemas.openxmlformats.org/officeDocument/2006/relationships/hyperlink" Target="https://recipe.rakuten.co.jp/word/%E4%B8%AD%E8%8F%AF%E9%BA%BA/" TargetMode="External"/><Relationship Id="rId16" Type="http://schemas.openxmlformats.org/officeDocument/2006/relationships/hyperlink" Target="https://recipe.rakuten.co.jp/word/%E9%9D%92%E6%B5%B7%E8%8B%94%E3%80%81%E7%B4%85%E7%94%9F%E5%A7%9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cipe.rakuten.co.jp/category/12-95/" TargetMode="External"/><Relationship Id="rId11" Type="http://schemas.openxmlformats.org/officeDocument/2006/relationships/hyperlink" Target="https://recipe.rakuten.co.jp/word/%E9%85%92/" TargetMode="External"/><Relationship Id="rId5" Type="http://schemas.openxmlformats.org/officeDocument/2006/relationships/hyperlink" Target="https://recipe.rakuten.co.jp/category/12-96/" TargetMode="External"/><Relationship Id="rId15" Type="http://schemas.openxmlformats.org/officeDocument/2006/relationships/hyperlink" Target="https://recipe.rakuten.co.jp/word/%E5%A1%A9%E3%80%81%E3%81%93%E3%81%97%E3%82%87%E3%81%86/" TargetMode="External"/><Relationship Id="rId10" Type="http://schemas.openxmlformats.org/officeDocument/2006/relationships/hyperlink" Target="https://recipe.rakuten.co.jp/word/%E3%82%A6%E3%82%B9%E3%82%BF%E3%83%BC%E3%82%BD%E3%83%BC%E3%82%B9/" TargetMode="External"/><Relationship Id="rId4" Type="http://schemas.openxmlformats.org/officeDocument/2006/relationships/hyperlink" Target="https://recipe.rakuten.co.jp/category/12-98/" TargetMode="External"/><Relationship Id="rId9" Type="http://schemas.openxmlformats.org/officeDocument/2006/relationships/hyperlink" Target="https://recipe.rakuten.co.jp/word/%E3%83%BB%E8%AA%BF%E5%91%B3%E6%96%99%20%EF%BC%A1%E3%83%BB%E3%83%BB/" TargetMode="External"/><Relationship Id="rId14" Type="http://schemas.openxmlformats.org/officeDocument/2006/relationships/hyperlink" Target="https://recipe.rakuten.co.jp/word/%E3%83%BB%E3%83%BB%E3%83%BB%E3%83%BB%E3%83%BB%E3%83%BB%E3%83%BB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qS9VnDgXNo" TargetMode="External"/><Relationship Id="rId2" Type="http://schemas.openxmlformats.org/officeDocument/2006/relationships/hyperlink" Target="https://recipe.rakuten.co.jp/recipe/139001177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ggBT3HX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9.png"/><Relationship Id="rId3" Type="http://schemas.openxmlformats.org/officeDocument/2006/relationships/image" Target="../media/image23.png"/><Relationship Id="rId21" Type="http://schemas.openxmlformats.org/officeDocument/2006/relationships/image" Target="../media/image38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5.png"/><Relationship Id="rId2" Type="http://schemas.openxmlformats.org/officeDocument/2006/relationships/image" Target="../media/image22.png"/><Relationship Id="rId16" Type="http://schemas.openxmlformats.org/officeDocument/2006/relationships/image" Target="../media/image1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4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47D929-A7FC-48D9-A1A8-539326303879}"/>
              </a:ext>
            </a:extLst>
          </p:cNvPr>
          <p:cNvSpPr/>
          <p:nvPr/>
        </p:nvSpPr>
        <p:spPr>
          <a:xfrm>
            <a:off x="565107" y="554073"/>
            <a:ext cx="10119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フードピラミッド</a:t>
            </a:r>
            <a:r>
              <a:rPr lang="en-US" altLang="ja-JP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(Food Pyramid)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799B9C-78E8-40C0-B4D5-49D02C087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084" y="1662729"/>
            <a:ext cx="5929898" cy="54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0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たまご">
            <a:hlinkClick r:id="" action="ppaction://media"/>
            <a:extLst>
              <a:ext uri="{FF2B5EF4-FFF2-40B4-BE49-F238E27FC236}">
                <a16:creationId xmlns:a16="http://schemas.microsoft.com/office/drawing/2014/main" id="{4F5966E0-82E0-4682-9EC8-5D493E731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DD75DA-A74F-4E48-A4B7-6B8C3C370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47" y="2674530"/>
            <a:ext cx="1596371" cy="242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8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レコーディング (にんじん）">
            <a:hlinkClick r:id="" action="ppaction://media"/>
            <a:extLst>
              <a:ext uri="{FF2B5EF4-FFF2-40B4-BE49-F238E27FC236}">
                <a16:creationId xmlns:a16="http://schemas.microsoft.com/office/drawing/2014/main" id="{3D7F7D25-F29D-49A2-9DBD-F79FFA65D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A42C8B-8A85-4404-855E-6F387EBCA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62" y="2515350"/>
            <a:ext cx="2344279" cy="22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1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8FC12F-A40B-46BD-801D-EF0868DFA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823" y="2419087"/>
            <a:ext cx="2066395" cy="2187947"/>
          </a:xfrm>
          <a:prstGeom prst="rect">
            <a:avLst/>
          </a:prstGeom>
        </p:spPr>
      </p:pic>
      <p:pic>
        <p:nvPicPr>
          <p:cNvPr id="2" name="いんげん">
            <a:hlinkClick r:id="" action="ppaction://media"/>
            <a:extLst>
              <a:ext uri="{FF2B5EF4-FFF2-40B4-BE49-F238E27FC236}">
                <a16:creationId xmlns:a16="http://schemas.microsoft.com/office/drawing/2014/main" id="{99A026AD-BD87-4421-B6CD-56B3B7636C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7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E11047-7E89-48CF-8D9F-A55B9D9E5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771" y="2536116"/>
            <a:ext cx="2096490" cy="2373965"/>
          </a:xfrm>
          <a:prstGeom prst="rect">
            <a:avLst/>
          </a:prstGeom>
        </p:spPr>
      </p:pic>
      <p:pic>
        <p:nvPicPr>
          <p:cNvPr id="2" name="チーズ">
            <a:hlinkClick r:id="" action="ppaction://media"/>
            <a:extLst>
              <a:ext uri="{FF2B5EF4-FFF2-40B4-BE49-F238E27FC236}">
                <a16:creationId xmlns:a16="http://schemas.microsoft.com/office/drawing/2014/main" id="{ADDE9A36-6A8C-41E4-BCF8-30317AA099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8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114A2A-8BB2-498B-8081-43D2DF76E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167" y="2506314"/>
            <a:ext cx="2003266" cy="2731726"/>
          </a:xfrm>
          <a:prstGeom prst="rect">
            <a:avLst/>
          </a:prstGeom>
        </p:spPr>
      </p:pic>
      <p:pic>
        <p:nvPicPr>
          <p:cNvPr id="2" name="りんご">
            <a:hlinkClick r:id="" action="ppaction://media"/>
            <a:extLst>
              <a:ext uri="{FF2B5EF4-FFF2-40B4-BE49-F238E27FC236}">
                <a16:creationId xmlns:a16="http://schemas.microsoft.com/office/drawing/2014/main" id="{BD0605CC-C3E6-4990-82ED-980F9CAAE6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71119-32D9-420A-952A-01802807C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822" y="2379128"/>
            <a:ext cx="2769816" cy="2941734"/>
          </a:xfrm>
          <a:prstGeom prst="rect">
            <a:avLst/>
          </a:prstGeom>
        </p:spPr>
      </p:pic>
      <p:pic>
        <p:nvPicPr>
          <p:cNvPr id="2" name="とりにく">
            <a:hlinkClick r:id="" action="ppaction://media"/>
            <a:extLst>
              <a:ext uri="{FF2B5EF4-FFF2-40B4-BE49-F238E27FC236}">
                <a16:creationId xmlns:a16="http://schemas.microsoft.com/office/drawing/2014/main" id="{02916B6A-C548-4757-B662-8237474BAB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2534B1-46B1-421E-8279-D20BCC1F8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45" y="2543307"/>
            <a:ext cx="1993755" cy="2534014"/>
          </a:xfrm>
          <a:prstGeom prst="rect">
            <a:avLst/>
          </a:prstGeom>
        </p:spPr>
      </p:pic>
      <p:pic>
        <p:nvPicPr>
          <p:cNvPr id="2" name="キャベツ">
            <a:hlinkClick r:id="" action="ppaction://media"/>
            <a:extLst>
              <a:ext uri="{FF2B5EF4-FFF2-40B4-BE49-F238E27FC236}">
                <a16:creationId xmlns:a16="http://schemas.microsoft.com/office/drawing/2014/main" id="{0DEC0265-4E10-42E1-A5FB-2F41DB85FA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EE170C-99C6-4EF2-9468-4B7CD2F10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213" y="2577663"/>
            <a:ext cx="2713127" cy="2421928"/>
          </a:xfrm>
          <a:prstGeom prst="rect">
            <a:avLst/>
          </a:prstGeom>
        </p:spPr>
      </p:pic>
      <p:pic>
        <p:nvPicPr>
          <p:cNvPr id="2" name="パスタ">
            <a:hlinkClick r:id="" action="ppaction://media"/>
            <a:extLst>
              <a:ext uri="{FF2B5EF4-FFF2-40B4-BE49-F238E27FC236}">
                <a16:creationId xmlns:a16="http://schemas.microsoft.com/office/drawing/2014/main" id="{57607B57-FA7D-406A-A45E-6211312285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4245D6-BC15-4FE6-A58D-515BA1113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792" y="2217281"/>
            <a:ext cx="2004015" cy="2567643"/>
          </a:xfrm>
          <a:prstGeom prst="rect">
            <a:avLst/>
          </a:prstGeom>
        </p:spPr>
      </p:pic>
      <p:pic>
        <p:nvPicPr>
          <p:cNvPr id="3" name="ぱん">
            <a:hlinkClick r:id="" action="ppaction://media"/>
            <a:extLst>
              <a:ext uri="{FF2B5EF4-FFF2-40B4-BE49-F238E27FC236}">
                <a16:creationId xmlns:a16="http://schemas.microsoft.com/office/drawing/2014/main" id="{E7533F1B-DF6F-4070-89D2-176013EB85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3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4A5B61-628D-4E0E-98B9-EBD7564DD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103" y="2248565"/>
            <a:ext cx="2433508" cy="2767270"/>
          </a:xfrm>
          <a:prstGeom prst="rect">
            <a:avLst/>
          </a:prstGeom>
        </p:spPr>
      </p:pic>
      <p:pic>
        <p:nvPicPr>
          <p:cNvPr id="3" name="みかん">
            <a:hlinkClick r:id="" action="ppaction://media"/>
            <a:extLst>
              <a:ext uri="{FF2B5EF4-FFF2-40B4-BE49-F238E27FC236}">
                <a16:creationId xmlns:a16="http://schemas.microsoft.com/office/drawing/2014/main" id="{3226E0C3-612D-480C-9D9D-61B8EB609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44C692E-8985-4AA0-8A03-A79B5972BB6E}"/>
              </a:ext>
            </a:extLst>
          </p:cNvPr>
          <p:cNvSpPr/>
          <p:nvPr/>
        </p:nvSpPr>
        <p:spPr>
          <a:xfrm>
            <a:off x="2710351" y="282844"/>
            <a:ext cx="5816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Unit Plan: 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Food Pyramid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7A3B34-BFF8-47AE-B19C-9371DD0F5BB4}"/>
              </a:ext>
            </a:extLst>
          </p:cNvPr>
          <p:cNvSpPr txBox="1"/>
          <p:nvPr/>
        </p:nvSpPr>
        <p:spPr>
          <a:xfrm>
            <a:off x="2106814" y="5434638"/>
            <a:ext cx="7023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Lesson 5:</a:t>
            </a:r>
          </a:p>
          <a:p>
            <a:pPr algn="ctr"/>
            <a:r>
              <a:rPr lang="en-US" sz="2400" b="1" dirty="0"/>
              <a:t>Cook the dish with home economics teacher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DB1E2C-1F42-4842-ABCE-07879A8EB5CA}"/>
              </a:ext>
            </a:extLst>
          </p:cNvPr>
          <p:cNvSpPr txBox="1"/>
          <p:nvPr/>
        </p:nvSpPr>
        <p:spPr>
          <a:xfrm>
            <a:off x="904081" y="1524223"/>
            <a:ext cx="9311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Lesson 1: </a:t>
            </a:r>
          </a:p>
          <a:p>
            <a:pPr algn="ctr"/>
            <a:r>
              <a:rPr lang="en-US" sz="2400" b="1" dirty="0"/>
              <a:t>Vocabulary for items of food, and your food favorites and dislikes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A27B05-CC08-4BE7-AE41-38F7894E7C21}"/>
              </a:ext>
            </a:extLst>
          </p:cNvPr>
          <p:cNvSpPr txBox="1"/>
          <p:nvPr/>
        </p:nvSpPr>
        <p:spPr>
          <a:xfrm>
            <a:off x="1275009" y="2508499"/>
            <a:ext cx="8551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Lesson 2:</a:t>
            </a:r>
          </a:p>
          <a:p>
            <a:pPr algn="ctr"/>
            <a:r>
              <a:rPr lang="en-US" sz="2400" b="1" dirty="0"/>
              <a:t> Eat wise and healthy, and compare food between U.S. and Japan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5462AC-68B7-46B5-BC13-A081FFA8D630}"/>
              </a:ext>
            </a:extLst>
          </p:cNvPr>
          <p:cNvSpPr txBox="1"/>
          <p:nvPr/>
        </p:nvSpPr>
        <p:spPr>
          <a:xfrm>
            <a:off x="1848453" y="3417049"/>
            <a:ext cx="74232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Lesson 3:</a:t>
            </a:r>
          </a:p>
          <a:p>
            <a:pPr algn="ctr"/>
            <a:r>
              <a:rPr lang="en-US" sz="2400" b="1" dirty="0"/>
              <a:t>Make your own lunch with healthy food choices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0AE741-9E75-443B-9238-C2E57945CA76}"/>
              </a:ext>
            </a:extLst>
          </p:cNvPr>
          <p:cNvSpPr txBox="1"/>
          <p:nvPr/>
        </p:nvSpPr>
        <p:spPr>
          <a:xfrm>
            <a:off x="2151993" y="58963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D85931-F91D-424F-92E3-90BC2DC90CE1}"/>
              </a:ext>
            </a:extLst>
          </p:cNvPr>
          <p:cNvSpPr txBox="1"/>
          <p:nvPr/>
        </p:nvSpPr>
        <p:spPr>
          <a:xfrm>
            <a:off x="2894480" y="4429518"/>
            <a:ext cx="53311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Lesson 4:</a:t>
            </a:r>
          </a:p>
          <a:p>
            <a:pPr algn="ctr"/>
            <a:r>
              <a:rPr lang="en-US" sz="2400" b="1" dirty="0"/>
              <a:t>Make a recipe of popular Japanese dish </a:t>
            </a:r>
          </a:p>
          <a:p>
            <a:endParaRPr lang="en-US" dirty="0"/>
          </a:p>
        </p:txBody>
      </p:sp>
      <p:sp>
        <p:nvSpPr>
          <p:cNvPr id="11" name="Action Button: Blank 10">
            <a:hlinkClick r:id="" action="ppaction://macro?name=random" highlightClick="1"/>
            <a:extLst>
              <a:ext uri="{FF2B5EF4-FFF2-40B4-BE49-F238E27FC236}">
                <a16:creationId xmlns:a16="http://schemas.microsoft.com/office/drawing/2014/main" id="{A606DFB3-5E10-47F2-A589-A4E9D0259FA3}"/>
              </a:ext>
            </a:extLst>
          </p:cNvPr>
          <p:cNvSpPr/>
          <p:nvPr/>
        </p:nvSpPr>
        <p:spPr>
          <a:xfrm>
            <a:off x="5527824" y="6755524"/>
            <a:ext cx="1277007" cy="1042416"/>
          </a:xfrm>
          <a:prstGeom prst="actionButtonBlank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2700">
            <a:bevelT w="114300" prst="artDeco"/>
            <a:bevelB prst="angle"/>
            <a:extrusionClr>
              <a:srgbClr val="0070C0"/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2119179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86448B-2C2B-4891-B396-2E0566201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99" y="2209304"/>
            <a:ext cx="2349802" cy="2724769"/>
          </a:xfrm>
          <a:prstGeom prst="rect">
            <a:avLst/>
          </a:prstGeom>
        </p:spPr>
      </p:pic>
      <p:pic>
        <p:nvPicPr>
          <p:cNvPr id="2" name="バナナ">
            <a:hlinkClick r:id="" action="ppaction://media"/>
            <a:extLst>
              <a:ext uri="{FF2B5EF4-FFF2-40B4-BE49-F238E27FC236}">
                <a16:creationId xmlns:a16="http://schemas.microsoft.com/office/drawing/2014/main" id="{2303A4B9-A77A-4C9A-A311-AED0161489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D8650F-EC89-49E4-8874-8DF3CBB78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356" y="2049707"/>
            <a:ext cx="2221042" cy="3164986"/>
          </a:xfrm>
          <a:prstGeom prst="rect">
            <a:avLst/>
          </a:prstGeom>
        </p:spPr>
      </p:pic>
      <p:pic>
        <p:nvPicPr>
          <p:cNvPr id="3" name="ぶたにく">
            <a:hlinkClick r:id="" action="ppaction://media"/>
            <a:extLst>
              <a:ext uri="{FF2B5EF4-FFF2-40B4-BE49-F238E27FC236}">
                <a16:creationId xmlns:a16="http://schemas.microsoft.com/office/drawing/2014/main" id="{445B4410-E817-441F-844A-44971077C7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5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05F0F-48B2-437B-B2EC-821438DAB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277" y="2453638"/>
            <a:ext cx="2537940" cy="2617896"/>
          </a:xfrm>
          <a:prstGeom prst="rect">
            <a:avLst/>
          </a:prstGeom>
        </p:spPr>
      </p:pic>
      <p:pic>
        <p:nvPicPr>
          <p:cNvPr id="3" name="こめ">
            <a:hlinkClick r:id="" action="ppaction://media"/>
            <a:extLst>
              <a:ext uri="{FF2B5EF4-FFF2-40B4-BE49-F238E27FC236}">
                <a16:creationId xmlns:a16="http://schemas.microsoft.com/office/drawing/2014/main" id="{879DEE4A-3B47-4502-B150-1D428EF4D9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20C413-02F3-4698-A1C2-B11498FB1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380" y="2175101"/>
            <a:ext cx="1616840" cy="2688470"/>
          </a:xfrm>
          <a:prstGeom prst="rect">
            <a:avLst/>
          </a:prstGeom>
        </p:spPr>
      </p:pic>
      <p:pic>
        <p:nvPicPr>
          <p:cNvPr id="3" name="さとう、">
            <a:hlinkClick r:id="" action="ppaction://media"/>
            <a:extLst>
              <a:ext uri="{FF2B5EF4-FFF2-40B4-BE49-F238E27FC236}">
                <a16:creationId xmlns:a16="http://schemas.microsoft.com/office/drawing/2014/main" id="{51665E7D-4E46-4362-92ED-E738AE8AF3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9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C6605-FBEC-44CC-B845-FA06CF24D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69" y="2492667"/>
            <a:ext cx="2420007" cy="2713340"/>
          </a:xfrm>
          <a:prstGeom prst="rect">
            <a:avLst/>
          </a:prstGeom>
        </p:spPr>
      </p:pic>
      <p:pic>
        <p:nvPicPr>
          <p:cNvPr id="2" name="めん">
            <a:hlinkClick r:id="" action="ppaction://media"/>
            <a:extLst>
              <a:ext uri="{FF2B5EF4-FFF2-40B4-BE49-F238E27FC236}">
                <a16:creationId xmlns:a16="http://schemas.microsoft.com/office/drawing/2014/main" id="{09E7457D-B30A-4BF4-ACDA-F3267E2A54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9175C2-5558-43BE-907B-C7858584B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647" y="2363398"/>
            <a:ext cx="1865886" cy="2537604"/>
          </a:xfrm>
          <a:prstGeom prst="rect">
            <a:avLst/>
          </a:prstGeom>
        </p:spPr>
      </p:pic>
      <p:pic>
        <p:nvPicPr>
          <p:cNvPr id="3" name="ミルク">
            <a:hlinkClick r:id="" action="ppaction://media"/>
            <a:extLst>
              <a:ext uri="{FF2B5EF4-FFF2-40B4-BE49-F238E27FC236}">
                <a16:creationId xmlns:a16="http://schemas.microsoft.com/office/drawing/2014/main" id="{6D66D71A-84E7-47DE-8E76-4F441FCBFD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A2C86F-D09C-4C43-841B-2C590A6E4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011" y="2640466"/>
            <a:ext cx="2561322" cy="2608755"/>
          </a:xfrm>
          <a:prstGeom prst="rect">
            <a:avLst/>
          </a:prstGeom>
        </p:spPr>
      </p:pic>
      <p:pic>
        <p:nvPicPr>
          <p:cNvPr id="3" name="ヨーグルト">
            <a:hlinkClick r:id="" action="ppaction://media"/>
            <a:extLst>
              <a:ext uri="{FF2B5EF4-FFF2-40B4-BE49-F238E27FC236}">
                <a16:creationId xmlns:a16="http://schemas.microsoft.com/office/drawing/2014/main" id="{F744EE20-EA6C-43A1-9B1A-079FE34048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6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3DF6B-DF16-4F11-BCF8-F71EC820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63" y="2645947"/>
            <a:ext cx="2647438" cy="2338999"/>
          </a:xfrm>
          <a:prstGeom prst="rect">
            <a:avLst/>
          </a:prstGeom>
        </p:spPr>
      </p:pic>
      <p:pic>
        <p:nvPicPr>
          <p:cNvPr id="3" name="さかな">
            <a:hlinkClick r:id="" action="ppaction://media"/>
            <a:extLst>
              <a:ext uri="{FF2B5EF4-FFF2-40B4-BE49-F238E27FC236}">
                <a16:creationId xmlns:a16="http://schemas.microsoft.com/office/drawing/2014/main" id="{AB795327-D64F-49B1-8104-A62BF5F4A1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2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6E528C-0E77-4A38-8D97-A2EC7D769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58" y="2346888"/>
            <a:ext cx="2985108" cy="3311244"/>
          </a:xfrm>
          <a:prstGeom prst="rect">
            <a:avLst/>
          </a:prstGeom>
        </p:spPr>
      </p:pic>
      <p:pic>
        <p:nvPicPr>
          <p:cNvPr id="3" name="たまねぎ">
            <a:hlinkClick r:id="" action="ppaction://media"/>
            <a:extLst>
              <a:ext uri="{FF2B5EF4-FFF2-40B4-BE49-F238E27FC236}">
                <a16:creationId xmlns:a16="http://schemas.microsoft.com/office/drawing/2014/main" id="{3F28D4FF-4149-41D8-9DD1-D509C7F32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52DF8D-D4A4-460D-966B-91B713F14DE1}"/>
              </a:ext>
            </a:extLst>
          </p:cNvPr>
          <p:cNvSpPr/>
          <p:nvPr/>
        </p:nvSpPr>
        <p:spPr>
          <a:xfrm>
            <a:off x="2109444" y="5733758"/>
            <a:ext cx="7102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Let’s go to the food pyramid to practice these dialogs! 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500A9C-857F-487C-9CD6-9FF1345C1F9E}"/>
              </a:ext>
            </a:extLst>
          </p:cNvPr>
          <p:cNvSpPr/>
          <p:nvPr/>
        </p:nvSpPr>
        <p:spPr>
          <a:xfrm>
            <a:off x="752560" y="1442123"/>
            <a:ext cx="1094852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T: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これはどこですか。 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Kore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wa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doko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ka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.           Where does this item go? </a:t>
            </a:r>
          </a:p>
          <a:p>
            <a:pPr>
              <a:lnSpc>
                <a:spcPct val="115000"/>
              </a:lnSpc>
            </a:pPr>
            <a:endParaRPr lang="en-US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S:  </a:t>
            </a:r>
            <a:r>
              <a:rPr 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A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です。                      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A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.                                       It is category A.</a:t>
            </a:r>
          </a:p>
          <a:p>
            <a:pPr>
              <a:lnSpc>
                <a:spcPct val="115000"/>
              </a:lnSpc>
            </a:pPr>
            <a:endParaRPr lang="en-US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T: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Ａはなんですか。     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A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wa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nan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ka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.                    What does category A describe?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S: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やさいです。            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Yasai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.                                 It is a vegetable. </a:t>
            </a:r>
          </a:p>
          <a:p>
            <a:pPr>
              <a:lnSpc>
                <a:spcPct val="115000"/>
              </a:lnSpc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T: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いいですね</a:t>
            </a:r>
            <a:r>
              <a:rPr lang="ja-JP" alt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。             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Ii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ne.                                  Good.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CEFF8-7D90-4436-B6D8-315BEBC22E0F}"/>
              </a:ext>
            </a:extLst>
          </p:cNvPr>
          <p:cNvSpPr txBox="1"/>
          <p:nvPr/>
        </p:nvSpPr>
        <p:spPr>
          <a:xfrm>
            <a:off x="3155469" y="480631"/>
            <a:ext cx="4938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Dialog 1 with the instructor 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66A89D1D-2143-4836-A35F-EBE2E7A2AB7B}"/>
              </a:ext>
            </a:extLst>
          </p:cNvPr>
          <p:cNvSpPr/>
          <p:nvPr/>
        </p:nvSpPr>
        <p:spPr>
          <a:xfrm>
            <a:off x="1761487" y="5797113"/>
            <a:ext cx="404601" cy="33495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DIAIG1">
            <a:hlinkClick r:id="" action="ppaction://media"/>
            <a:extLst>
              <a:ext uri="{FF2B5EF4-FFF2-40B4-BE49-F238E27FC236}">
                <a16:creationId xmlns:a16="http://schemas.microsoft.com/office/drawing/2014/main" id="{A57D6CE6-BD67-40DF-9054-F7F47A18A1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7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20C8E1-C54B-42A4-88BD-F3037C450EEF}"/>
              </a:ext>
            </a:extLst>
          </p:cNvPr>
          <p:cNvSpPr/>
          <p:nvPr/>
        </p:nvSpPr>
        <p:spPr>
          <a:xfrm>
            <a:off x="1463565" y="1784921"/>
            <a:ext cx="87682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Lesson 1: </a:t>
            </a:r>
          </a:p>
          <a:p>
            <a:pPr algn="ctr"/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000" b="1" dirty="0"/>
              <a:t>Vocabulary for items of food </a:t>
            </a:r>
          </a:p>
          <a:p>
            <a:pPr algn="ctr"/>
            <a:r>
              <a:rPr lang="en-US" sz="4000" b="1" dirty="0"/>
              <a:t>and </a:t>
            </a:r>
          </a:p>
          <a:p>
            <a:pPr algn="ctr"/>
            <a:r>
              <a:rPr lang="en-US" sz="4000" b="1" dirty="0"/>
              <a:t>your food favorites and dislikes</a:t>
            </a:r>
          </a:p>
        </p:txBody>
      </p:sp>
    </p:spTree>
    <p:extLst>
      <p:ext uri="{BB962C8B-B14F-4D97-AF65-F5344CB8AC3E}">
        <p14:creationId xmlns:p14="http://schemas.microsoft.com/office/powerpoint/2010/main" val="188282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71F951-7C12-4541-8845-ED8F333EFD80}"/>
              </a:ext>
            </a:extLst>
          </p:cNvPr>
          <p:cNvSpPr/>
          <p:nvPr/>
        </p:nvSpPr>
        <p:spPr>
          <a:xfrm>
            <a:off x="849664" y="1450224"/>
            <a:ext cx="10600565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S1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すきなたべものはなんですか。</a:t>
            </a:r>
            <a:endParaRPr lang="en-US" sz="2400" dirty="0"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      Suki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na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tabemono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wa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nan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ka.                                What is your favorite food?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S2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バナナです。あなたは。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Banana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.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Anata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wa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.      It is a banana. And you?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                                                                                                     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S1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パスタです。                     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Pasuta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.                           It is pasta </a:t>
            </a:r>
          </a:p>
          <a:p>
            <a:pPr>
              <a:lnSpc>
                <a:spcPct val="115000"/>
              </a:lnSpc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S2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きらいなたべものはなんですか。</a:t>
            </a:r>
            <a:endParaRPr lang="en-US" altLang="ja-JP" sz="2400" b="1" dirty="0"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     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Kirai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na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tabemono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wa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nan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ka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.                         What is a food that you dislike?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S1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やさいです。                    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Yasai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.                                Vegetables.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181613-D067-4880-964E-7A813A120844}"/>
              </a:ext>
            </a:extLst>
          </p:cNvPr>
          <p:cNvSpPr/>
          <p:nvPr/>
        </p:nvSpPr>
        <p:spPr>
          <a:xfrm>
            <a:off x="4475565" y="517318"/>
            <a:ext cx="2738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Dialog 2 in pair</a:t>
            </a:r>
          </a:p>
        </p:txBody>
      </p:sp>
      <p:pic>
        <p:nvPicPr>
          <p:cNvPr id="4" name="dIALOG2">
            <a:hlinkClick r:id="" action="ppaction://media"/>
            <a:extLst>
              <a:ext uri="{FF2B5EF4-FFF2-40B4-BE49-F238E27FC236}">
                <a16:creationId xmlns:a16="http://schemas.microsoft.com/office/drawing/2014/main" id="{262CE63B-F540-4811-B4BF-B269661369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D8F556-5C67-493F-9B66-5F4768FED202}"/>
              </a:ext>
            </a:extLst>
          </p:cNvPr>
          <p:cNvSpPr/>
          <p:nvPr/>
        </p:nvSpPr>
        <p:spPr>
          <a:xfrm>
            <a:off x="1481958" y="1737625"/>
            <a:ext cx="85606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Lesson 2:</a:t>
            </a:r>
          </a:p>
          <a:p>
            <a:pPr algn="ctr"/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000" b="1" dirty="0"/>
              <a:t> Eat wise and healthy </a:t>
            </a:r>
          </a:p>
          <a:p>
            <a:pPr algn="ctr"/>
            <a:r>
              <a:rPr lang="en-US" sz="4000" b="1" dirty="0"/>
              <a:t>and </a:t>
            </a:r>
          </a:p>
          <a:p>
            <a:pPr algn="ctr"/>
            <a:r>
              <a:rPr lang="en-US" sz="4000" b="1" dirty="0"/>
              <a:t>compare food between U.S. and Japan</a:t>
            </a:r>
          </a:p>
        </p:txBody>
      </p:sp>
    </p:spTree>
    <p:extLst>
      <p:ext uri="{BB962C8B-B14F-4D97-AF65-F5344CB8AC3E}">
        <p14:creationId xmlns:p14="http://schemas.microsoft.com/office/powerpoint/2010/main" val="2899126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4E2562-86A4-431C-831E-07B1BA54F700}"/>
              </a:ext>
            </a:extLst>
          </p:cNvPr>
          <p:cNvSpPr/>
          <p:nvPr/>
        </p:nvSpPr>
        <p:spPr>
          <a:xfrm>
            <a:off x="579549" y="613488"/>
            <a:ext cx="11153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Eat wise and healthy, and compare food between U.S. and Japan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F7729-DC27-48AF-850B-E612771BC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964" y="3449399"/>
            <a:ext cx="4213923" cy="2813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D24DE7-5DD1-4737-8249-7977AFDBC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874" y="3997467"/>
            <a:ext cx="2335030" cy="2129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89CFA-8B68-48CE-8AE7-1D33D5908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19" y="3997467"/>
            <a:ext cx="3439799" cy="2117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DCF6D7-ECE9-4AF7-8D39-9EDAAAF2AA8F}"/>
              </a:ext>
            </a:extLst>
          </p:cNvPr>
          <p:cNvSpPr txBox="1"/>
          <p:nvPr/>
        </p:nvSpPr>
        <p:spPr>
          <a:xfrm>
            <a:off x="1835526" y="1537487"/>
            <a:ext cx="707834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3200" dirty="0">
                <a:hlinkClick r:id="rId5"/>
              </a:rPr>
              <a:t>School Food: Japan and the United States</a:t>
            </a:r>
            <a:endParaRPr lang="en-US" sz="3200" dirty="0"/>
          </a:p>
          <a:p>
            <a:pPr fontAlgn="base"/>
            <a:r>
              <a:rPr lang="en-US" dirty="0"/>
              <a:t>Posted on </a:t>
            </a:r>
            <a:r>
              <a:rPr lang="en-US" dirty="0">
                <a:hlinkClick r:id="rId5" tooltip="7:32 pm"/>
              </a:rPr>
              <a:t>February 26, 2016</a:t>
            </a:r>
            <a:r>
              <a:rPr lang="en-US" dirty="0"/>
              <a:t> by </a:t>
            </a:r>
            <a:r>
              <a:rPr lang="en-US" dirty="0" err="1">
                <a:hlinkClick r:id="rId6" tooltip="View all posts by Columbiafpop"/>
              </a:rPr>
              <a:t>Columbiafpop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94FF5-0E99-4A0C-B214-CE1AA142CE37}"/>
              </a:ext>
            </a:extLst>
          </p:cNvPr>
          <p:cNvSpPr txBox="1"/>
          <p:nvPr/>
        </p:nvSpPr>
        <p:spPr>
          <a:xfrm>
            <a:off x="3555124" y="2782865"/>
            <a:ext cx="5530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More activities are coming up soon!</a:t>
            </a:r>
          </a:p>
        </p:txBody>
      </p:sp>
    </p:spTree>
    <p:extLst>
      <p:ext uri="{BB962C8B-B14F-4D97-AF65-F5344CB8AC3E}">
        <p14:creationId xmlns:p14="http://schemas.microsoft.com/office/powerpoint/2010/main" val="1850434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6C15DD-0212-4979-AE30-574CE8C51891}"/>
              </a:ext>
            </a:extLst>
          </p:cNvPr>
          <p:cNvSpPr/>
          <p:nvPr/>
        </p:nvSpPr>
        <p:spPr>
          <a:xfrm>
            <a:off x="579550" y="2065311"/>
            <a:ext cx="1088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Lesson 3:</a:t>
            </a:r>
          </a:p>
          <a:p>
            <a:pPr algn="ctr"/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000" b="1" dirty="0"/>
              <a:t>Make your own lunch with healthy food choices</a:t>
            </a:r>
          </a:p>
        </p:txBody>
      </p:sp>
    </p:spTree>
    <p:extLst>
      <p:ext uri="{BB962C8B-B14F-4D97-AF65-F5344CB8AC3E}">
        <p14:creationId xmlns:p14="http://schemas.microsoft.com/office/powerpoint/2010/main" val="952407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81E52E-5FC4-4410-A84E-FDD9A4BCE723}"/>
              </a:ext>
            </a:extLst>
          </p:cNvPr>
          <p:cNvSpPr/>
          <p:nvPr/>
        </p:nvSpPr>
        <p:spPr>
          <a:xfrm>
            <a:off x="1849832" y="541594"/>
            <a:ext cx="8424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Make your own lunch with healthy food choices </a:t>
            </a:r>
            <a:endParaRPr lang="en-US" sz="3200" dirty="0"/>
          </a:p>
        </p:txBody>
      </p:sp>
      <p:pic>
        <p:nvPicPr>
          <p:cNvPr id="1026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F1616A3A-736A-4E64-98AC-4E06628F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2" y="3865869"/>
            <a:ext cx="2727185" cy="272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お弁当」の画像検索結果">
            <a:extLst>
              <a:ext uri="{FF2B5EF4-FFF2-40B4-BE49-F238E27FC236}">
                <a16:creationId xmlns:a16="http://schemas.microsoft.com/office/drawing/2014/main" id="{0014194B-C45E-4BE4-93B1-E503AC16C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98" y="3866788"/>
            <a:ext cx="2686006" cy="268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916E1-E1DC-4461-BC19-244D6249269C}"/>
              </a:ext>
            </a:extLst>
          </p:cNvPr>
          <p:cNvSpPr txBox="1"/>
          <p:nvPr/>
        </p:nvSpPr>
        <p:spPr>
          <a:xfrm>
            <a:off x="1534868" y="1392279"/>
            <a:ext cx="86302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Design and draw your lunch using color pencils. The ingredients </a:t>
            </a:r>
          </a:p>
          <a:p>
            <a:r>
              <a:rPr lang="en-US" sz="2400" dirty="0"/>
              <a:t>      will be your choices and label the ingredients as below.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Describe why you chose the food as much as possible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More activities are coming up soon!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557236-4F94-47A0-9D8F-1E2B873D5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805" y="3106247"/>
            <a:ext cx="56292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92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2D43F1-A28F-43AE-B2B2-C7D89D2804AD}"/>
              </a:ext>
            </a:extLst>
          </p:cNvPr>
          <p:cNvSpPr/>
          <p:nvPr/>
        </p:nvSpPr>
        <p:spPr>
          <a:xfrm>
            <a:off x="1592317" y="2096841"/>
            <a:ext cx="91676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Lesson 4:</a:t>
            </a:r>
          </a:p>
          <a:p>
            <a:pPr algn="ctr"/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000" b="1" dirty="0"/>
              <a:t>Make a recipe of popular Japanese dish </a:t>
            </a:r>
          </a:p>
        </p:txBody>
      </p:sp>
    </p:spTree>
    <p:extLst>
      <p:ext uri="{BB962C8B-B14F-4D97-AF65-F5344CB8AC3E}">
        <p14:creationId xmlns:p14="http://schemas.microsoft.com/office/powerpoint/2010/main" val="3570203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300858-441A-4850-B9FE-F728AED66F6B}"/>
              </a:ext>
            </a:extLst>
          </p:cNvPr>
          <p:cNvSpPr/>
          <p:nvPr/>
        </p:nvSpPr>
        <p:spPr>
          <a:xfrm>
            <a:off x="2173513" y="549686"/>
            <a:ext cx="6885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Make a recipe of popular Japanese dish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93C05-3073-495A-A2BE-1E6C888EC611}"/>
              </a:ext>
            </a:extLst>
          </p:cNvPr>
          <p:cNvSpPr txBox="1"/>
          <p:nvPr/>
        </p:nvSpPr>
        <p:spPr>
          <a:xfrm>
            <a:off x="6104269" y="1939406"/>
            <a:ext cx="2954655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材 料</a:t>
            </a:r>
            <a:r>
              <a:rPr lang="ja-JP" altLang="en-US" dirty="0"/>
              <a:t>（２人分）</a:t>
            </a:r>
            <a:endParaRPr lang="ja-JP" altLang="en-US" b="1" dirty="0"/>
          </a:p>
          <a:p>
            <a:r>
              <a:rPr lang="ja-JP" altLang="en-US" dirty="0">
                <a:hlinkClick r:id="rId2"/>
              </a:rPr>
              <a:t>中華麺（焼きそば用）</a:t>
            </a:r>
            <a:r>
              <a:rPr lang="ja-JP" altLang="en-US" dirty="0"/>
              <a:t>２玉</a:t>
            </a:r>
          </a:p>
          <a:p>
            <a:r>
              <a:rPr lang="ja-JP" altLang="en-US" dirty="0">
                <a:hlinkClick r:id="rId3"/>
              </a:rPr>
              <a:t>豚バラ肉</a:t>
            </a:r>
            <a:r>
              <a:rPr lang="ja-JP" altLang="en-US" dirty="0"/>
              <a:t>１２０ｇ</a:t>
            </a:r>
          </a:p>
          <a:p>
            <a:r>
              <a:rPr lang="ja-JP" altLang="en-US" dirty="0">
                <a:hlinkClick r:id="rId4"/>
              </a:rPr>
              <a:t>キャベツ</a:t>
            </a:r>
            <a:r>
              <a:rPr lang="ja-JP" altLang="en-US" dirty="0"/>
              <a:t>大２～３枚</a:t>
            </a:r>
          </a:p>
          <a:p>
            <a:r>
              <a:rPr lang="ja-JP" altLang="en-US" dirty="0">
                <a:hlinkClick r:id="rId5"/>
              </a:rPr>
              <a:t>たまねぎ</a:t>
            </a:r>
            <a:r>
              <a:rPr lang="ja-JP" altLang="en-US" dirty="0"/>
              <a:t>１</a:t>
            </a:r>
            <a:r>
              <a:rPr lang="en-US" altLang="ja-JP" dirty="0"/>
              <a:t>/</a:t>
            </a:r>
            <a:r>
              <a:rPr lang="ja-JP" altLang="en-US" dirty="0"/>
              <a:t>２個</a:t>
            </a:r>
            <a:endParaRPr lang="ja-JP" altLang="en-US" sz="2000" dirty="0"/>
          </a:p>
          <a:p>
            <a:r>
              <a:rPr lang="ja-JP" altLang="en-US" sz="2000" dirty="0">
                <a:hlinkClick r:id="rId6"/>
              </a:rPr>
              <a:t>にんじ</a:t>
            </a:r>
            <a:r>
              <a:rPr lang="ja-JP" altLang="en-US" dirty="0">
                <a:hlinkClick r:id="rId6"/>
              </a:rPr>
              <a:t>ん</a:t>
            </a:r>
            <a:r>
              <a:rPr lang="ja-JP" altLang="en-US" dirty="0"/>
              <a:t>少々</a:t>
            </a:r>
          </a:p>
          <a:p>
            <a:r>
              <a:rPr lang="ja-JP" altLang="en-US" dirty="0">
                <a:hlinkClick r:id="rId7"/>
              </a:rPr>
              <a:t>もやし</a:t>
            </a:r>
            <a:r>
              <a:rPr lang="ja-JP" altLang="en-US" dirty="0"/>
              <a:t>８０ｇ</a:t>
            </a:r>
          </a:p>
          <a:p>
            <a:r>
              <a:rPr lang="ja-JP" altLang="en-US" dirty="0">
                <a:hlinkClick r:id="rId8"/>
              </a:rPr>
              <a:t>オリーブオイル</a:t>
            </a:r>
            <a:r>
              <a:rPr lang="ja-JP" altLang="en-US" dirty="0"/>
              <a:t>大さじ</a:t>
            </a:r>
            <a:r>
              <a:rPr lang="en-US" altLang="ja-JP" dirty="0"/>
              <a:t>1</a:t>
            </a:r>
          </a:p>
          <a:p>
            <a:r>
              <a:rPr lang="ja-JP" altLang="en-US" dirty="0">
                <a:hlinkClick r:id="rId9"/>
              </a:rPr>
              <a:t>・・調味料 Ａ・・</a:t>
            </a:r>
            <a:endParaRPr lang="ja-JP" altLang="en-US" dirty="0"/>
          </a:p>
          <a:p>
            <a:r>
              <a:rPr lang="ja-JP" altLang="en-US" dirty="0">
                <a:hlinkClick r:id="rId10"/>
              </a:rPr>
              <a:t>ウスターソース</a:t>
            </a:r>
            <a:r>
              <a:rPr lang="ja-JP" altLang="en-US" dirty="0"/>
              <a:t>大さじ３</a:t>
            </a:r>
          </a:p>
          <a:p>
            <a:r>
              <a:rPr lang="ja-JP" altLang="en-US" dirty="0">
                <a:hlinkClick r:id="rId11"/>
              </a:rPr>
              <a:t>酒</a:t>
            </a:r>
            <a:r>
              <a:rPr lang="ja-JP" altLang="en-US" dirty="0"/>
              <a:t>大さじ１</a:t>
            </a:r>
          </a:p>
          <a:p>
            <a:r>
              <a:rPr lang="ja-JP" altLang="en-US" dirty="0">
                <a:hlinkClick r:id="rId12"/>
              </a:rPr>
              <a:t>トマトケチャップ</a:t>
            </a:r>
            <a:r>
              <a:rPr lang="ja-JP" altLang="en-US" dirty="0"/>
              <a:t>大さじ２</a:t>
            </a:r>
          </a:p>
          <a:p>
            <a:r>
              <a:rPr lang="ja-JP" altLang="en-US" dirty="0">
                <a:hlinkClick r:id="rId13"/>
              </a:rPr>
              <a:t>鶏ガラスープの素</a:t>
            </a:r>
            <a:r>
              <a:rPr lang="ja-JP" altLang="en-US" dirty="0"/>
              <a:t>ふた摘み</a:t>
            </a:r>
          </a:p>
          <a:p>
            <a:r>
              <a:rPr lang="ja-JP" altLang="en-US" dirty="0">
                <a:hlinkClick r:id="rId14"/>
              </a:rPr>
              <a:t>・・・・・・・・</a:t>
            </a:r>
            <a:endParaRPr lang="ja-JP" altLang="en-US" dirty="0"/>
          </a:p>
          <a:p>
            <a:r>
              <a:rPr lang="ja-JP" altLang="en-US" dirty="0">
                <a:hlinkClick r:id="rId15"/>
              </a:rPr>
              <a:t>塩、こしょう</a:t>
            </a:r>
            <a:r>
              <a:rPr lang="ja-JP" altLang="en-US" dirty="0"/>
              <a:t>少々</a:t>
            </a:r>
          </a:p>
          <a:p>
            <a:r>
              <a:rPr lang="ja-JP" altLang="en-US" dirty="0">
                <a:hlinkClick r:id="rId16"/>
              </a:rPr>
              <a:t>青海苔、紅生姜</a:t>
            </a:r>
            <a:r>
              <a:rPr lang="ja-JP" altLang="en-US" dirty="0"/>
              <a:t>各適量</a:t>
            </a:r>
            <a:endParaRPr lang="en-US" dirty="0"/>
          </a:p>
        </p:txBody>
      </p:sp>
      <p:pic>
        <p:nvPicPr>
          <p:cNvPr id="2050" name="Picture 2" descr="ソース焼きそば">
            <a:extLst>
              <a:ext uri="{FF2B5EF4-FFF2-40B4-BE49-F238E27FC236}">
                <a16:creationId xmlns:a16="http://schemas.microsoft.com/office/drawing/2014/main" id="{8EC2FDD5-EFFD-4445-90DF-8B5335AB1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13" y="2273859"/>
            <a:ext cx="28575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2D9C1A-FACE-47AB-A64B-0BB8D2B1A489}"/>
              </a:ext>
            </a:extLst>
          </p:cNvPr>
          <p:cNvSpPr/>
          <p:nvPr/>
        </p:nvSpPr>
        <p:spPr>
          <a:xfrm>
            <a:off x="2087182" y="1313922"/>
            <a:ext cx="27981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your own!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106CA-A75D-493E-A240-DFB67F2D6384}"/>
              </a:ext>
            </a:extLst>
          </p:cNvPr>
          <p:cNvSpPr txBox="1"/>
          <p:nvPr/>
        </p:nvSpPr>
        <p:spPr>
          <a:xfrm>
            <a:off x="6104269" y="1313922"/>
            <a:ext cx="270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Sample recipe </a:t>
            </a:r>
          </a:p>
        </p:txBody>
      </p:sp>
    </p:spTree>
    <p:extLst>
      <p:ext uri="{BB962C8B-B14F-4D97-AF65-F5344CB8AC3E}">
        <p14:creationId xmlns:p14="http://schemas.microsoft.com/office/powerpoint/2010/main" val="3817003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DE74B5-4DDB-4576-ADD2-E043D5A5688A}"/>
              </a:ext>
            </a:extLst>
          </p:cNvPr>
          <p:cNvSpPr/>
          <p:nvPr/>
        </p:nvSpPr>
        <p:spPr>
          <a:xfrm>
            <a:off x="1040523" y="2199318"/>
            <a:ext cx="105392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Lesson 5:</a:t>
            </a:r>
          </a:p>
          <a:p>
            <a:pPr algn="ctr"/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000" b="1" dirty="0"/>
              <a:t>Cook the dish with home economics teacher   </a:t>
            </a:r>
          </a:p>
        </p:txBody>
      </p:sp>
    </p:spTree>
    <p:extLst>
      <p:ext uri="{BB962C8B-B14F-4D97-AF65-F5344CB8AC3E}">
        <p14:creationId xmlns:p14="http://schemas.microsoft.com/office/powerpoint/2010/main" val="379497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838AAC-D91C-47C8-8E7D-6C24D19F5106}"/>
              </a:ext>
            </a:extLst>
          </p:cNvPr>
          <p:cNvSpPr/>
          <p:nvPr/>
        </p:nvSpPr>
        <p:spPr>
          <a:xfrm>
            <a:off x="1865478" y="573963"/>
            <a:ext cx="7814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Cook the dish with home economics teacher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79D5C-A70F-43B6-B2AF-2AEE39990195}"/>
              </a:ext>
            </a:extLst>
          </p:cNvPr>
          <p:cNvSpPr txBox="1"/>
          <p:nvPr/>
        </p:nvSpPr>
        <p:spPr>
          <a:xfrm>
            <a:off x="3271972" y="1575101"/>
            <a:ext cx="451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linkClick r:id="rId2"/>
              </a:rPr>
              <a:t>Sample website for Yakisoba 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F0E47F-C8EA-4732-84A8-B4FEC74E312A}"/>
              </a:ext>
            </a:extLst>
          </p:cNvPr>
          <p:cNvSpPr txBox="1"/>
          <p:nvPr/>
        </p:nvSpPr>
        <p:spPr>
          <a:xfrm>
            <a:off x="3098552" y="2253074"/>
            <a:ext cx="5414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linkClick r:id="rId3"/>
              </a:rPr>
              <a:t>Sample YouTube page for Yakisoba </a:t>
            </a:r>
            <a:endParaRPr lang="en-US" sz="2800" b="1" dirty="0"/>
          </a:p>
        </p:txBody>
      </p:sp>
      <p:pic>
        <p:nvPicPr>
          <p:cNvPr id="3074" name="Picture 2" descr="http://1.bp.blogspot.com/-_G7LPv2v83o/Vfk9ppRUMgI/AAAAAAAAZaM/Deu1cjfBsrs/s1600/DSC05730.JPG">
            <a:extLst>
              <a:ext uri="{FF2B5EF4-FFF2-40B4-BE49-F238E27FC236}">
                <a16:creationId xmlns:a16="http://schemas.microsoft.com/office/drawing/2014/main" id="{BAC1B6D7-D451-4DD8-9405-4A519F248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470" y="3268527"/>
            <a:ext cx="4367048" cy="327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472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08DF06-1349-4ED3-8755-7583FA271FA0}"/>
              </a:ext>
            </a:extLst>
          </p:cNvPr>
          <p:cNvSpPr txBox="1"/>
          <p:nvPr/>
        </p:nvSpPr>
        <p:spPr>
          <a:xfrm>
            <a:off x="3200400" y="2946400"/>
            <a:ext cx="5259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Bauhaus 93" panose="04030905020B02020C02" pitchFamily="82" charset="0"/>
              </a:rPr>
              <a:t>Next unit will be family!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FF790-BC42-4444-A416-59979998A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81" y="3746460"/>
            <a:ext cx="1587582" cy="15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2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A8C66E-F324-4B21-8E75-AFE656F34729}"/>
              </a:ext>
            </a:extLst>
          </p:cNvPr>
          <p:cNvSpPr/>
          <p:nvPr/>
        </p:nvSpPr>
        <p:spPr>
          <a:xfrm>
            <a:off x="321972" y="449239"/>
            <a:ext cx="11384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Vocabulary for items of food, and your food favorites and dislikes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BD65CD-F54A-4C3B-B281-B9FB46A9C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89" y="2944276"/>
            <a:ext cx="736638" cy="939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DA218D-1B55-496F-8A1E-FFED7C113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15" y="1665218"/>
            <a:ext cx="527077" cy="869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26DEE3-7EB7-4746-8130-A93CF1A56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24" y="2889759"/>
            <a:ext cx="762039" cy="8890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9723C2-F040-4E5B-8F62-E62B8F547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433" y="1616865"/>
            <a:ext cx="603281" cy="7810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155BBD-F5B6-4897-96A3-7D101CA78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38" y="2957078"/>
            <a:ext cx="647733" cy="692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70D129-AA60-4626-8ADD-95D53F2435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94" y="2865656"/>
            <a:ext cx="730288" cy="10414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10BA8E-5DA9-4EE5-A4F5-7A1DE5E0C8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98" y="1558626"/>
            <a:ext cx="774740" cy="10541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698962-FCA3-4A42-9CCA-BCCB5E111D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27" y="1580998"/>
            <a:ext cx="711237" cy="9970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CF4DCBB-048F-45A1-B5AC-B6D2DC11AE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39" y="4278616"/>
            <a:ext cx="584230" cy="10859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0A30028-118C-4165-BEEE-43C1642F3F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03" y="4183749"/>
            <a:ext cx="872359" cy="10843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0CD95-BE77-4AFF-9EDF-457B14D057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170" y="1439350"/>
            <a:ext cx="660434" cy="15367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765C495-D25D-4665-BE5B-C64F9D82DC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24" y="4278616"/>
            <a:ext cx="795625" cy="7029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8B26091-BA1A-4F86-81A7-AB213239B1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89" y="4352586"/>
            <a:ext cx="907288" cy="96678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E231EBA-AF2A-4435-B69D-1E367605E8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40" y="4037350"/>
            <a:ext cx="691931" cy="9441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8AD9359-00DE-47EC-9E48-0F9F50850F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34" y="3018533"/>
            <a:ext cx="745927" cy="76027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0AD87E5-D07F-47DE-B517-33B38EB07A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22" y="4144044"/>
            <a:ext cx="804660" cy="102773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9F315FB-13A4-4408-BD02-C0D73FBCA3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06" y="1547011"/>
            <a:ext cx="796599" cy="93635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377D0D3-1A6F-4E1D-A735-8F13C18C3D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16" y="3108505"/>
            <a:ext cx="825542" cy="90809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42E499C-B791-43AC-8B90-464846EB25D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8" y="1508756"/>
            <a:ext cx="737412" cy="100909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B5FC4EB-0371-4DAC-8B63-6BE604AB3AF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505" y="2976129"/>
            <a:ext cx="882695" cy="93984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6944264-2B08-4D98-B516-7E0F06FF1BFC}"/>
              </a:ext>
            </a:extLst>
          </p:cNvPr>
          <p:cNvSpPr txBox="1"/>
          <p:nvPr/>
        </p:nvSpPr>
        <p:spPr>
          <a:xfrm>
            <a:off x="3260867" y="5769244"/>
            <a:ext cx="4190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Let’s go to the dialog page!</a:t>
            </a:r>
          </a:p>
        </p:txBody>
      </p:sp>
    </p:spTree>
    <p:extLst>
      <p:ext uri="{BB962C8B-B14F-4D97-AF65-F5344CB8AC3E}">
        <p14:creationId xmlns:p14="http://schemas.microsoft.com/office/powerpoint/2010/main" val="3320678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52DF8D-D4A4-460D-966B-91B713F14DE1}"/>
              </a:ext>
            </a:extLst>
          </p:cNvPr>
          <p:cNvSpPr/>
          <p:nvPr/>
        </p:nvSpPr>
        <p:spPr>
          <a:xfrm>
            <a:off x="2109444" y="5733758"/>
            <a:ext cx="7030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Lets go to the food pyramid to practice these dialogs! 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500A9C-857F-487C-9CD6-9FF1345C1F9E}"/>
              </a:ext>
            </a:extLst>
          </p:cNvPr>
          <p:cNvSpPr/>
          <p:nvPr/>
        </p:nvSpPr>
        <p:spPr>
          <a:xfrm>
            <a:off x="752560" y="1442123"/>
            <a:ext cx="1094852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T: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これはどこですか。 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Kore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wa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doko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ka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.           Where does this item go? </a:t>
            </a:r>
          </a:p>
          <a:p>
            <a:pPr>
              <a:lnSpc>
                <a:spcPct val="115000"/>
              </a:lnSpc>
            </a:pPr>
            <a:endParaRPr lang="en-US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S:  </a:t>
            </a:r>
            <a:r>
              <a:rPr 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A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です。                      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A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.                                       It is category A.</a:t>
            </a:r>
          </a:p>
          <a:p>
            <a:pPr>
              <a:lnSpc>
                <a:spcPct val="115000"/>
              </a:lnSpc>
            </a:pPr>
            <a:endParaRPr lang="en-US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T: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Ａはなんですか。     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A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wa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nan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ka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.                    What does category A describe?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S: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やさいです。            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Yasai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.                                 It is a vegetable. </a:t>
            </a:r>
          </a:p>
          <a:p>
            <a:pPr>
              <a:lnSpc>
                <a:spcPct val="115000"/>
              </a:lnSpc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T: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いいですね</a:t>
            </a:r>
            <a:r>
              <a:rPr lang="ja-JP" alt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。             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Ii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ne.                                  Good.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CEFF8-7D90-4436-B6D8-315BEBC22E0F}"/>
              </a:ext>
            </a:extLst>
          </p:cNvPr>
          <p:cNvSpPr txBox="1"/>
          <p:nvPr/>
        </p:nvSpPr>
        <p:spPr>
          <a:xfrm>
            <a:off x="3155469" y="480631"/>
            <a:ext cx="4938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Dialog 1 with the instructor 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66A89D1D-2143-4836-A35F-EBE2E7A2AB7B}"/>
              </a:ext>
            </a:extLst>
          </p:cNvPr>
          <p:cNvSpPr/>
          <p:nvPr/>
        </p:nvSpPr>
        <p:spPr>
          <a:xfrm>
            <a:off x="1761487" y="5797113"/>
            <a:ext cx="404601" cy="33495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6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71F951-7C12-4541-8845-ED8F333EFD80}"/>
              </a:ext>
            </a:extLst>
          </p:cNvPr>
          <p:cNvSpPr/>
          <p:nvPr/>
        </p:nvSpPr>
        <p:spPr>
          <a:xfrm>
            <a:off x="849664" y="1450224"/>
            <a:ext cx="10844353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S1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すきなたべものはなんですか。</a:t>
            </a:r>
            <a:endParaRPr lang="en-US" sz="2400" dirty="0"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      Suki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na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tabemono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wa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nan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ka.                                  What is your favorite food?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S2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バナナです。あなたは。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Banana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.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Anata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wa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.      It is a banana. And you?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                                                                                                     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S1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パスタです。                     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Pasuta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.                           It is pasta.</a:t>
            </a:r>
          </a:p>
          <a:p>
            <a:pPr>
              <a:lnSpc>
                <a:spcPct val="115000"/>
              </a:lnSpc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S2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きらいなたべものはなんですか。</a:t>
            </a:r>
            <a:endParaRPr lang="en-US" altLang="ja-JP" sz="2400" b="1" dirty="0"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     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Kirai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na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tabemono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wa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nan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ka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.                           What is a food that you dislike?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S1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  <a:r>
              <a:rPr lang="ja-JP" altLang="en-US" sz="2400" b="1" dirty="0">
                <a:ea typeface="Yu Mincho" panose="02020400000000000000" pitchFamily="18" charset="-128"/>
                <a:cs typeface="Calibri" panose="020F0502020204030204" pitchFamily="34" charset="0"/>
              </a:rPr>
              <a:t>やさいです。                    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Yasai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a typeface="Yu Mincho" panose="02020400000000000000" pitchFamily="18" charset="-128"/>
                <a:cs typeface="Calibri" panose="020F0502020204030204" pitchFamily="34" charset="0"/>
              </a:rPr>
              <a:t>desu</a:t>
            </a:r>
            <a:r>
              <a:rPr lang="en-US" sz="2400" dirty="0">
                <a:ea typeface="Yu Mincho" panose="02020400000000000000" pitchFamily="18" charset="-128"/>
                <a:cs typeface="Calibri" panose="020F0502020204030204" pitchFamily="34" charset="0"/>
              </a:rPr>
              <a:t>.                                Vegetables.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181613-D067-4880-964E-7A813A120844}"/>
              </a:ext>
            </a:extLst>
          </p:cNvPr>
          <p:cNvSpPr/>
          <p:nvPr/>
        </p:nvSpPr>
        <p:spPr>
          <a:xfrm>
            <a:off x="4475565" y="517318"/>
            <a:ext cx="2738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Dialog 2 in pair</a:t>
            </a:r>
          </a:p>
        </p:txBody>
      </p:sp>
    </p:spTree>
    <p:extLst>
      <p:ext uri="{BB962C8B-B14F-4D97-AF65-F5344CB8AC3E}">
        <p14:creationId xmlns:p14="http://schemas.microsoft.com/office/powerpoint/2010/main" val="372974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828DB1-41A5-45F0-9D8A-232F21A40A5F}"/>
              </a:ext>
            </a:extLst>
          </p:cNvPr>
          <p:cNvSpPr/>
          <p:nvPr/>
        </p:nvSpPr>
        <p:spPr>
          <a:xfrm>
            <a:off x="2660307" y="756885"/>
            <a:ext cx="6007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F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or your homework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B2ECF-E273-47F9-B8DD-8B73DD853B5C}"/>
              </a:ext>
            </a:extLst>
          </p:cNvPr>
          <p:cNvSpPr txBox="1"/>
          <p:nvPr/>
        </p:nvSpPr>
        <p:spPr>
          <a:xfrm>
            <a:off x="1481959" y="1986455"/>
            <a:ext cx="1996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Lesson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B070DA-70A3-40E3-8733-19F1BF65B6AB}"/>
              </a:ext>
            </a:extLst>
          </p:cNvPr>
          <p:cNvSpPr txBox="1"/>
          <p:nvPr/>
        </p:nvSpPr>
        <p:spPr>
          <a:xfrm>
            <a:off x="1947042" y="2950534"/>
            <a:ext cx="8524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Listen to and repeat the words and dialog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3A5C9-C157-4B31-9532-0FB05265BB1A}"/>
              </a:ext>
            </a:extLst>
          </p:cNvPr>
          <p:cNvSpPr txBox="1"/>
          <p:nvPr/>
        </p:nvSpPr>
        <p:spPr>
          <a:xfrm>
            <a:off x="1947042" y="4083269"/>
            <a:ext cx="6080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  Practice writing the words  </a:t>
            </a:r>
          </a:p>
        </p:txBody>
      </p:sp>
    </p:spTree>
    <p:extLst>
      <p:ext uri="{BB962C8B-B14F-4D97-AF65-F5344CB8AC3E}">
        <p14:creationId xmlns:p14="http://schemas.microsoft.com/office/powerpoint/2010/main" val="191068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20D7BF-1D58-4E61-9F58-A24AF4D40C1B}"/>
              </a:ext>
            </a:extLst>
          </p:cNvPr>
          <p:cNvSpPr/>
          <p:nvPr/>
        </p:nvSpPr>
        <p:spPr>
          <a:xfrm>
            <a:off x="3699837" y="510561"/>
            <a:ext cx="5422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Listen to and repeat the following words.</a:t>
            </a:r>
            <a:endParaRPr lang="en-US" sz="2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4EA4D87-56B0-4AEC-9116-0F19E8280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013623"/>
              </p:ext>
            </p:extLst>
          </p:nvPr>
        </p:nvGraphicFramePr>
        <p:xfrm>
          <a:off x="1302137" y="1341908"/>
          <a:ext cx="9802640" cy="4945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528">
                  <a:extLst>
                    <a:ext uri="{9D8B030D-6E8A-4147-A177-3AD203B41FA5}">
                      <a16:colId xmlns:a16="http://schemas.microsoft.com/office/drawing/2014/main" val="4145232425"/>
                    </a:ext>
                  </a:extLst>
                </a:gridCol>
                <a:gridCol w="1960528">
                  <a:extLst>
                    <a:ext uri="{9D8B030D-6E8A-4147-A177-3AD203B41FA5}">
                      <a16:colId xmlns:a16="http://schemas.microsoft.com/office/drawing/2014/main" val="4288650408"/>
                    </a:ext>
                  </a:extLst>
                </a:gridCol>
                <a:gridCol w="1960528">
                  <a:extLst>
                    <a:ext uri="{9D8B030D-6E8A-4147-A177-3AD203B41FA5}">
                      <a16:colId xmlns:a16="http://schemas.microsoft.com/office/drawing/2014/main" val="687356196"/>
                    </a:ext>
                  </a:extLst>
                </a:gridCol>
                <a:gridCol w="1960528">
                  <a:extLst>
                    <a:ext uri="{9D8B030D-6E8A-4147-A177-3AD203B41FA5}">
                      <a16:colId xmlns:a16="http://schemas.microsoft.com/office/drawing/2014/main" val="3168795709"/>
                    </a:ext>
                  </a:extLst>
                </a:gridCol>
                <a:gridCol w="1960528">
                  <a:extLst>
                    <a:ext uri="{9D8B030D-6E8A-4147-A177-3AD203B41FA5}">
                      <a16:colId xmlns:a16="http://schemas.microsoft.com/office/drawing/2014/main" val="174525508"/>
                    </a:ext>
                  </a:extLst>
                </a:gridCol>
              </a:tblGrid>
              <a:tr h="1220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720697"/>
                  </a:ext>
                </a:extLst>
              </a:tr>
              <a:tr h="1220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704966"/>
                  </a:ext>
                </a:extLst>
              </a:tr>
              <a:tr h="1220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360132"/>
                  </a:ext>
                </a:extLst>
              </a:tr>
              <a:tr h="12840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6340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7C9FDF7-2B3F-4BB2-A517-51C2A28D8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242" y="1486013"/>
            <a:ext cx="589280" cy="10146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011C25-D85C-4054-A373-46894C9A5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1486013"/>
            <a:ext cx="995680" cy="1014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D57966-2EE3-4144-A2AB-E89E27CFD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958" y="1486013"/>
            <a:ext cx="827042" cy="8786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35100F-0801-4779-B744-D881FB169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1679" y="1523836"/>
            <a:ext cx="832073" cy="938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00C51B-97DE-4143-9F7C-D062CD50D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4800" y="2675762"/>
            <a:ext cx="806722" cy="11000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0452FF-F8FC-4574-B24C-5BABA9F6E1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0539" y="2747132"/>
            <a:ext cx="883997" cy="9388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DA61A-5FCC-470A-8A85-63759829A6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5628" y="2781489"/>
            <a:ext cx="974771" cy="8701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50BC26-2E48-493D-A4A9-E91CC91159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2468" y="2718770"/>
            <a:ext cx="781285" cy="997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4B78B7-9321-4055-B4AF-FA6A9EAAAC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4031" y="3909021"/>
            <a:ext cx="927491" cy="10546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D1E9E4-80AA-411A-A564-2B5E04733F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1328" y="3909021"/>
            <a:ext cx="731583" cy="10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68EA58-13FF-48AE-A324-6031A10971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9194" y="3882751"/>
            <a:ext cx="991490" cy="10227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B7A7B9-55C5-41FB-912B-1204753136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98302" y="3991324"/>
            <a:ext cx="524301" cy="8718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BABE0F3-4550-4042-8F90-B4F688CF37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193" y="5115515"/>
            <a:ext cx="800485" cy="10886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0F5AD9E-A72F-4238-AD8D-193EA5BEDD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54848" y="5346881"/>
            <a:ext cx="905181" cy="92194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E9C9AE-2A6E-406E-A276-E8AA4C4BF3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8" y="5283071"/>
            <a:ext cx="918281" cy="81129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27B29CD-9908-44BB-B8A4-FCA1B1DE5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848" y="1486013"/>
            <a:ext cx="995680" cy="10146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D9890-F709-48B8-8A60-4FABF363D6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53" y="2675762"/>
            <a:ext cx="795658" cy="1011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B98182-8D67-4C84-9D2C-E84CB564351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49" y="5227889"/>
            <a:ext cx="898803" cy="9970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456A54-E2FD-4209-BB93-5184C989D10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09193" y="1486013"/>
            <a:ext cx="626405" cy="9539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89A893F-1E73-4CBD-AB77-CAEC8081F58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05" y="3905430"/>
            <a:ext cx="825905" cy="9576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DAEB63E-8D01-45E0-97C1-79DD255A304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79" y="5256466"/>
            <a:ext cx="838243" cy="9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52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レコーディング (オイル）">
            <a:hlinkClick r:id="" action="ppaction://media"/>
            <a:extLst>
              <a:ext uri="{FF2B5EF4-FFF2-40B4-BE49-F238E27FC236}">
                <a16:creationId xmlns:a16="http://schemas.microsoft.com/office/drawing/2014/main" id="{417F67E2-8AB6-45BF-99CB-23AE7B90AD0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600450"/>
            <a:ext cx="406400" cy="4064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6003F2-CC17-4805-8379-F75B674ED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6087" y="2222191"/>
            <a:ext cx="1594131" cy="2756518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0B3579D-F315-470C-9F93-230FCB01AD7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4"/>
    </mc:Choice>
    <mc:Fallback xmlns="">
      <p:transition spd="slow" advTm="6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Microsoft Office PowerPoint</Application>
  <PresentationFormat>Widescreen</PresentationFormat>
  <Paragraphs>117</Paragraphs>
  <Slides>39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游ゴシック</vt:lpstr>
      <vt:lpstr>Yu Mincho</vt:lpstr>
      <vt:lpstr>Arial</vt:lpstr>
      <vt:lpstr>Arial Black</vt:lpstr>
      <vt:lpstr>Bauhaus 93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Noriko</dc:creator>
  <cp:lastModifiedBy>Noriko</cp:lastModifiedBy>
  <cp:revision>88</cp:revision>
  <dcterms:created xsi:type="dcterms:W3CDTF">2017-11-07T15:47:03Z</dcterms:created>
  <dcterms:modified xsi:type="dcterms:W3CDTF">2017-11-09T23:32:03Z</dcterms:modified>
</cp:coreProperties>
</file>